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ordan Sim-Smi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30T01:49:49.040">
    <p:pos x="6000" y="0"/>
    <p:text>I like the analogy of the human body:
HTML is the bones
CSS is the skin
JS is the muscles
could be of use if you guys are looking for an analogy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0913c95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0913c95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70ad000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70ad000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0ad0005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0ad0005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might have a class for Photos, and functions for uploading a photo, deleting a photo, etc...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ba97511b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ba97511b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70ad000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70ad000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USB analogy for interface and protocol.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7ba97511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7ba97511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7ba97511b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7ba97511b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913c95ea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913c95ea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nutshell, CORS is what allows resources to be accessed by a users from a domain that is NOT the same as the server domain (hence, CROSS origin).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913c95ea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913c95ea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nutshell, CORS is what allows resources to be accessed by a users from a domain that is NOT the same as the server domain (hence, CROSS origin).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913c95e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913c95e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0ad000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0ad000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70ad000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70ad000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913c95ea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0913c95e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important you understand that there can be flexibility in the way web-app “systems” are architected a</a:t>
            </a:r>
            <a:r>
              <a:rPr lang="en-GB"/>
              <a:t>nd, more importantly, that the standard client/server model is not the only type of web architecture that exists in the web-app ecosystem. Some applications have hundreds of back-end “services” and many different layers and can get extremely complicated, extremely fast.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now, understanding the simple client/server model is enough to get you on your feet.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913c95ea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0913c95e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short video you can check out. It’s obviously comedic and satirical but is still deeply rooted in reality - as previously mentioned, web systems can get complicated, fast.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913c95e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913c95e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now, understanding the simple client/server model is enough to get you on your feet. Don’t worry too much about the less trivial stuff if it wasn’t making sense, you’ll get it in time.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0913c95ea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0913c95ea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0913c95ea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0913c95ea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0ad0005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70ad0005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ba9751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ba9751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7ba97511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7ba97511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Basically explaining how you don’t need to distribute data to different clients, but can rather store it in a centralised location and just request it from there. Also explain: </a:t>
            </a:r>
            <a:r>
              <a:rPr lang="en-GB">
                <a:solidFill>
                  <a:schemeClr val="dk1"/>
                </a:solidFill>
              </a:rPr>
              <a:t>Allows for our applications to be </a:t>
            </a:r>
            <a:r>
              <a:rPr i="1" lang="en-GB">
                <a:solidFill>
                  <a:schemeClr val="dk1"/>
                </a:solidFill>
              </a:rPr>
              <a:t>modular, </a:t>
            </a:r>
            <a:r>
              <a:rPr lang="en-GB">
                <a:solidFill>
                  <a:schemeClr val="dk1"/>
                </a:solidFill>
              </a:rPr>
              <a:t>More degrees of freedom when it comes to testing, deployment, etc., Easier to scale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0ad0005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0ad0005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ba97511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ba97511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0ad000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0ad000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ba97511b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ba97511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ba97511b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ba97511b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okeapi.co/api/v2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y8OnoxKotPQ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.wikipedia.org/wiki/Hypertext_Transfer_Protocol" TargetMode="External"/><Relationship Id="rId4" Type="http://schemas.openxmlformats.org/officeDocument/2006/relationships/hyperlink" Target="https://en.wikipedia.org/wiki/Query_string" TargetMode="External"/><Relationship Id="rId5" Type="http://schemas.openxmlformats.org/officeDocument/2006/relationships/hyperlink" Target="https://www.restapitutorial.com/lessons/restquicktips.html" TargetMode="External"/><Relationship Id="rId6" Type="http://schemas.openxmlformats.org/officeDocument/2006/relationships/hyperlink" Target="https://www.youtube.com/playlist?list=PLMCXHnjXnTnvo6alSjVkgxV-VH6EPyvoX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kahoot.i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295" y="93625"/>
            <a:ext cx="2349955" cy="80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6750" y="2300200"/>
            <a:ext cx="5620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DEVELOPERS SOCIETY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6750" y="2620425"/>
            <a:ext cx="8516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BE405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WEB WORKSHOP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34975" y="1158300"/>
            <a:ext cx="47148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think of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like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human body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 - Skeletal system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 - Skin, Hair, etc.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- Nervous system, muscles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Overall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875" y="60774"/>
            <a:ext cx="1718550" cy="17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13" y="3456124"/>
            <a:ext cx="1395675" cy="8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950" y="2988350"/>
            <a:ext cx="2189475" cy="21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500" y="1942300"/>
            <a:ext cx="1718550" cy="1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7657763" y="1048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HTML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7759038" y="330487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712627" y="4333000"/>
            <a:ext cx="14517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back-end is the complement to the front-end - everything the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doesn’t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see. It is concerned with the implementation of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Business logic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just server-side code that makes things happen.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manipulation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involves CRUD operations (create, read, update, delete) in some kind of data storage (e.g. a database)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three-tier architectures, the back-end consists of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server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-end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You can use anything! Almost every language can be used for back-end development (Java, C, Python, JavaScript, Go, Rust….)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Sometimes you have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more than one 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backend service that have their own responsibilities (see: separation of concerns), and each can use a different language.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classes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represent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resources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 user will interact with, write </a:t>
            </a:r>
            <a:r>
              <a:rPr b="1"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functions</a:t>
            </a: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manipulate these resources.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won’t be going in-depth with OOP based application servers today, but this is so you understand how more complicated applications work.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311700" y="219650"/>
            <a:ext cx="5864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Business Logic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Usually, we want to store the data we’re handling somewhere central so different services can access it, and for this we use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 Management System (DBMS)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DBMS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 us to run queries (usually written in SQL) to retrieve and update our stored data. The data that the front-end displays to users comes from the DBMS.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won’t cover SQL and DBMS in detail today, but they are the core of all modern applications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11700" y="2184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Back-end - Databases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technologies need two things: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communication; and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protocol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follow.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protocol is a set of rules that define how two parties will communicate.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interface is the physical point, or layer, of communication.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a web application, the interface is known as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(Application Programming Interface), and the typical protocol used is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(Hypertext Transfer Protocol).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But how do they talk to each other?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is a set of rules that describe how information is transferred on the internet.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defines many different request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be performed on a desired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resource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POST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methods. You’ll see these in action in the practical.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 also allows us to communicate the outcome of our requests for data through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response codes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They are of the following categories: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200 codes: Successful (e.g. 200 Success, 201 Created)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400 codes: Client errors (e.g. 400 Bad request, 404 Not found)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500 codes: Server errors (e.g. 500 Server Error, 502 Bad Gateway)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 - HTTP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application server provides an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Programming Interface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(API) to which the front-end can send/receive HTTP requests/responses.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API defines different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endpoints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accessing various resources. For example, making a GET request to the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endpoint will return all the </a:t>
            </a:r>
            <a:r>
              <a:rPr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users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stored in our back-end (likely in the database).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API’s also use query parameters, defined by HTTP. These are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symbol, followed by some conditions.</a:t>
            </a:r>
            <a:b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example: </a:t>
            </a: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{someurl.domain}/users?lastname=”kaul”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 - API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bane of many new developers lives.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CORS stands for Cross Origin Resource Sharing. It’s a rule enforced by web browser’s to prevent malicious parties from accessing resources.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WARNING - CORS???</a:t>
            </a:r>
            <a:endParaRPr/>
          </a:p>
        </p:txBody>
      </p:sp>
      <p:pic>
        <p:nvPicPr>
          <p:cNvPr descr="Monitor"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87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1048523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139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6588427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3184375" y="25965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5647154" y="27346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 rot="-5400000">
            <a:off x="5223087" y="33493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71778" y="4405350"/>
            <a:ext cx="2390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www.my-front-end.com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5920473" y="4464525"/>
            <a:ext cx="2572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www.my-back-end.com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2648425" y="29161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3109750" y="3400500"/>
            <a:ext cx="2151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Blocked by Cross Origin Policy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629675" y="2770075"/>
            <a:ext cx="733800" cy="5661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68679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13053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6571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fix this,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 server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must respond with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CORS header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the form: “Access-Control-Allow-Origin”: “http://my-front-end.com”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This means all requests from this origin will be ALLOWED.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WARNING - CORS??? (cont.)</a:t>
            </a:r>
            <a:endParaRPr/>
          </a:p>
        </p:txBody>
      </p:sp>
      <p:pic>
        <p:nvPicPr>
          <p:cNvPr descr="Monitor"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87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1048523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04" name="Google Shape;2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0139" y="25446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6588427" y="32467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3184375" y="25965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5647154" y="27346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 rot="-5400000">
            <a:off x="5223087" y="33493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471778" y="4405350"/>
            <a:ext cx="2390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</a:t>
            </a:r>
            <a:r>
              <a:rPr lang="en-GB" sz="1100">
                <a:latin typeface="Verdana"/>
                <a:ea typeface="Verdana"/>
                <a:cs typeface="Verdana"/>
                <a:sym typeface="Verdana"/>
              </a:rPr>
              <a:t>http://my-front-end.com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5920473" y="4464525"/>
            <a:ext cx="2572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Origin: </a:t>
            </a:r>
            <a:r>
              <a:rPr lang="en-GB" sz="1200">
                <a:latin typeface="Verdana"/>
                <a:ea typeface="Verdana"/>
                <a:cs typeface="Verdana"/>
                <a:sym typeface="Verdana"/>
              </a:rPr>
              <a:t>http://my-back-end.com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2648425" y="29161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3016975" y="3160925"/>
            <a:ext cx="2151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Allowed</a:t>
            </a: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 by Cross Origin Policy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76299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543350" y="256225"/>
            <a:ext cx="932472" cy="677916"/>
          </a:xfrm>
          <a:prstGeom prst="irregularSeal1">
            <a:avLst/>
          </a:prstGeom>
          <a:solidFill>
            <a:srgbClr val="BE40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361125" y="390787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 with CORS header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30"/>
          <p:cNvSpPr/>
          <p:nvPr/>
        </p:nvSpPr>
        <p:spPr>
          <a:xfrm flipH="1">
            <a:off x="2697775" y="374420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can use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Pokemon API!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https://pokeapi.co/</a:t>
            </a:r>
            <a:endParaRPr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By default, the browser performs basic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requests.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Let’s try some random things out!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API Example!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50950" y="214939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4294967295" type="body"/>
          </p:nvPr>
        </p:nvSpPr>
        <p:spPr>
          <a:xfrm>
            <a:off x="311700" y="1031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Today we’re going to be going over the architecture of modern web-apps!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First, we’ll get an understanding of how the web works, and explore the different parts of web systems.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Then we’ll create a web-app of our own from scratch!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</a:t>
            </a:r>
            <a:endParaRPr/>
          </a:p>
        </p:txBody>
      </p:sp>
      <p:pic>
        <p:nvPicPr>
          <p:cNvPr descr="Monitor" id="228" name="Google Shape;2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</a:t>
            </a: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Alternate Architecture?</a:t>
            </a:r>
            <a:endParaRPr/>
          </a:p>
        </p:txBody>
      </p:sp>
      <p:pic>
        <p:nvPicPr>
          <p:cNvPr descr="Monitor" id="246" name="Google Shape;2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498950" y="3240525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48" name="Google Shape;2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4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29850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Proxy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6717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7425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27349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 rot="-5400000">
            <a:off x="25527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17550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 flipH="1">
            <a:off x="17550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63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40339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41047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50971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 rot="-5400000">
            <a:off x="49149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41172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 flipH="1">
            <a:off x="41172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5347225" y="3179575"/>
            <a:ext cx="1197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000" y="1036437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4647500" y="1381813"/>
            <a:ext cx="1361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 sz="9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 rot="5400000">
            <a:off x="5085717" y="2350008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 rot="5400000">
            <a:off x="4619195" y="2357009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33"/>
          <p:cNvSpPr/>
          <p:nvPr/>
        </p:nvSpPr>
        <p:spPr>
          <a:xfrm rot="5400000">
            <a:off x="4965264" y="2455052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 flipH="1" rot="5400000">
            <a:off x="4764514" y="2439437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onitor"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250" y="2895150"/>
            <a:ext cx="1132069" cy="10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7661750" y="3164325"/>
            <a:ext cx="13614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 sz="11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6396156" y="2844471"/>
            <a:ext cx="1009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6466908" y="3603344"/>
            <a:ext cx="8820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7459333" y="2988634"/>
            <a:ext cx="365100" cy="8757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6479450" y="3077875"/>
            <a:ext cx="9183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 flipH="1">
            <a:off x="6479435" y="3522825"/>
            <a:ext cx="887100" cy="1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/>
        </p:nvSpPr>
        <p:spPr>
          <a:xfrm rot="-5400000">
            <a:off x="7277143" y="3273648"/>
            <a:ext cx="8262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lt1"/>
                </a:solidFill>
              </a:rPr>
              <a:t>API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Complicated Architecture?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325" y="1818800"/>
            <a:ext cx="4346900" cy="30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1967250" y="1120663"/>
            <a:ext cx="5209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rgbClr val="999999"/>
                </a:solidFill>
                <a:hlinkClick r:id="rId4"/>
              </a:rPr>
              <a:t>https://www.youtube.com/watch?v=y8OnoxKotPQ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Overall Picture (again)</a:t>
            </a:r>
            <a:endParaRPr/>
          </a:p>
        </p:txBody>
      </p:sp>
      <p:pic>
        <p:nvPicPr>
          <p:cNvPr descr="Monitor"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387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200923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292" name="Google Shape;2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2539" y="1858847"/>
            <a:ext cx="2038073" cy="21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6740827" y="2560925"/>
            <a:ext cx="1236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Back-end</a:t>
            </a:r>
            <a:endParaRPr b="1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336775" y="1910725"/>
            <a:ext cx="1817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Request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3464150" y="3298425"/>
            <a:ext cx="1587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Verdana"/>
                <a:ea typeface="Verdana"/>
                <a:cs typeface="Verdana"/>
                <a:sym typeface="Verdana"/>
              </a:rPr>
              <a:t>Response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5799554" y="2048876"/>
            <a:ext cx="657600" cy="1779900"/>
          </a:xfrm>
          <a:prstGeom prst="rect">
            <a:avLst/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 rot="-5400000">
            <a:off x="5375487" y="2663569"/>
            <a:ext cx="16797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REST API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946341" y="37195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HTML/CSS/JS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6390729" y="3778714"/>
            <a:ext cx="1770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Java, or C, or JavaScript, etc..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2800825" y="2230300"/>
            <a:ext cx="28890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/>
          <p:nvPr/>
        </p:nvSpPr>
        <p:spPr>
          <a:xfrm flipH="1">
            <a:off x="2800800" y="3134750"/>
            <a:ext cx="27903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3336775" y="2596525"/>
            <a:ext cx="18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Verdana"/>
                <a:ea typeface="Verdana"/>
                <a:cs typeface="Verdana"/>
                <a:sym typeface="Verdana"/>
              </a:rPr>
              <a:t>via HTTP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Check out some of the following resources to aide your learning: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https://en.wikipedia.org/wiki/Hypertext_Transfer_Protocol</a:t>
            </a:r>
            <a:br>
              <a:rPr lang="en-GB"/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https://en.wikipedia.org/wiki/Query_string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https://www.restapitutorial.com/lessons/restquicktips.html</a:t>
            </a:r>
            <a:br>
              <a:rPr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u="sng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https://www.youtube.com/playlist?list=PLMCXHnjXnTnvo6alSjVkgxV-VH6EPyvoX</a:t>
            </a:r>
            <a:endParaRPr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Some Resources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159300" y="1152475"/>
            <a:ext cx="8520600" cy="3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Time for a quiz. Prizes up for grabs!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Join at: </a:t>
            </a:r>
            <a:r>
              <a:rPr b="1" lang="en-GB" sz="2700" u="sng">
                <a:solidFill>
                  <a:srgbClr val="BE405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www.kahoot.it</a:t>
            </a:r>
            <a:endParaRPr b="1" sz="27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Wait for the game-pin to come up on screen.</a:t>
            </a:r>
            <a:endParaRPr b="1" sz="800">
              <a:solidFill>
                <a:srgbClr val="BE405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Kahoot!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/>
        </p:nvSpPr>
        <p:spPr>
          <a:xfrm>
            <a:off x="290475" y="256225"/>
            <a:ext cx="852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Practical time!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What you’ll be doing</a:t>
            </a:r>
            <a:endParaRPr b="1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Live coding a Recipe app!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front-end in HTML/CSS/JS</a:t>
            </a:r>
            <a:b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- Build the back-end in JavaScript (with the Node.js engine)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REST API 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 how to create a usable front-end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●"/>
            </a:pPr>
            <a:r>
              <a:rPr lang="en-GB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Tie the two together using HTTP requests</a:t>
            </a:r>
            <a:endParaRPr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90475" y="256225"/>
            <a:ext cx="3971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What is the web?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290475" y="1089200"/>
            <a:ext cx="8056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The web is a collection of connected systems, exchanging data between themselves. Most modern websites consist of three tiers: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Client, Server, and Database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. 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Monitor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675" y="2787516"/>
            <a:ext cx="1272998" cy="138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40" y="2787525"/>
            <a:ext cx="1154010" cy="13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426" y="2739475"/>
            <a:ext cx="1273000" cy="14830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2169775" y="33022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E405F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178288" y="3321125"/>
            <a:ext cx="1365900" cy="31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869925" y="4222575"/>
            <a:ext cx="1024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Client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659050" y="4222575"/>
            <a:ext cx="145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Application Server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757475" y="4262600"/>
            <a:ext cx="1272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Verdana"/>
                <a:ea typeface="Verdana"/>
                <a:cs typeface="Verdana"/>
                <a:sym typeface="Verdana"/>
              </a:rPr>
              <a:t>Database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90475" y="256225"/>
            <a:ext cx="542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Concerns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90475" y="1089200"/>
            <a:ext cx="80568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By storing the data in the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back-end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 separately from your </a:t>
            </a:r>
            <a:r>
              <a:rPr b="1" lang="en-GB" sz="1800"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 sz="1800">
                <a:latin typeface="Verdana"/>
                <a:ea typeface="Verdana"/>
                <a:cs typeface="Verdana"/>
                <a:sym typeface="Verdana"/>
              </a:rPr>
              <a:t>, you can access it from different clients.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463" y="2452800"/>
            <a:ext cx="1446850" cy="1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513" y="1815375"/>
            <a:ext cx="907700" cy="9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itor"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2588" y="2774341"/>
            <a:ext cx="1049200" cy="114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412" y="3852125"/>
            <a:ext cx="1581800" cy="1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 rot="988053">
            <a:off x="4124901" y="2576182"/>
            <a:ext cx="1691171" cy="22059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 rot="-2525">
            <a:off x="3248392" y="3273739"/>
            <a:ext cx="2450701" cy="220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 rot="9482765">
            <a:off x="4427598" y="4148199"/>
            <a:ext cx="1276679" cy="22049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E405F"/>
          </a:solidFill>
          <a:ln cap="flat" cmpd="sng" w="9525">
            <a:solidFill>
              <a:srgbClr val="BE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64088" y="3131025"/>
            <a:ext cx="1581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4276C"/>
                </a:solidFill>
                <a:latin typeface="Verdana"/>
                <a:ea typeface="Verdana"/>
                <a:cs typeface="Verdana"/>
                <a:sym typeface="Verdana"/>
              </a:rPr>
              <a:t>Frontend(s)</a:t>
            </a:r>
            <a:endParaRPr b="1" sz="1600">
              <a:solidFill>
                <a:srgbClr val="74276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454113" y="3131025"/>
            <a:ext cx="12258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BE405F"/>
                </a:solidFill>
                <a:latin typeface="Verdana"/>
                <a:ea typeface="Verdana"/>
                <a:cs typeface="Verdana"/>
                <a:sym typeface="Verdana"/>
              </a:rPr>
              <a:t>Backend</a:t>
            </a:r>
            <a:endParaRPr b="1" sz="1600">
              <a:solidFill>
                <a:srgbClr val="BE405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front-end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the part of your application that a user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sees and interacts with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directly. You can have multiple different front-ends, such as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apps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websites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etc. The front-end is responsible for displaying data stored in the back-end to users.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be focusing on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web-based front-ends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27031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325" y="2956450"/>
            <a:ext cx="3111349" cy="20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066025"/>
            <a:ext cx="8520600" cy="3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There are many different technologies for creating a web-based front-end, such as vanilla HTML/CSS/JavaScript, Frameworks (e.g. React, Angular), Server-side Rendering etc.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We’re going to keep it simple, and use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vanilla HTML/CSS/JS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11700" y="270325"/>
            <a:ext cx="5722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Technologies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450" y="2827650"/>
            <a:ext cx="3795449" cy="207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HTML, or HyperText Markup Language is a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markup language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that allows us to specify the layout of our web pages.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all the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elements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our page, such as text, images, buttons etc.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HTML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450" y="1398439"/>
            <a:ext cx="4267200" cy="234661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CSS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or Cascading Style Sheets, work with HTML to allow us to easily style and design our websites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allows us to define rules about how the elements on our webpage look and behave (e.g. their size, position, colour, etc.)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CSS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0264"/>
            <a:ext cx="4267199" cy="278295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52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42603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 is a programming language that allows us to define the logic of our website.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makes web pages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dynamic 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interactive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(e.g. do something when the user clicks a button).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reason modern websites are more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applications</a:t>
            </a:r>
            <a:r>
              <a:rPr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than they are simply </a:t>
            </a:r>
            <a:r>
              <a:rPr b="1" lang="en-GB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sites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11700" y="261664"/>
            <a:ext cx="5042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74276C"/>
                </a:solidFill>
                <a:latin typeface="Montserrat"/>
                <a:ea typeface="Montserrat"/>
                <a:cs typeface="Montserrat"/>
                <a:sym typeface="Montserrat"/>
              </a:rPr>
              <a:t>Front-end - JavaScript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75" y="1480639"/>
            <a:ext cx="4267201" cy="218221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